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9" r:id="rId7"/>
    <p:sldId id="350" r:id="rId8"/>
    <p:sldId id="339" r:id="rId9"/>
    <p:sldId id="348" r:id="rId10"/>
    <p:sldId id="340" r:id="rId11"/>
    <p:sldId id="349" r:id="rId12"/>
    <p:sldId id="341" r:id="rId13"/>
    <p:sldId id="315" r:id="rId14"/>
    <p:sldId id="337" r:id="rId15"/>
    <p:sldId id="343" r:id="rId16"/>
    <p:sldId id="320" r:id="rId17"/>
    <p:sldId id="344" r:id="rId18"/>
    <p:sldId id="334" r:id="rId19"/>
    <p:sldId id="346" r:id="rId20"/>
    <p:sldId id="360" r:id="rId21"/>
    <p:sldId id="345" r:id="rId22"/>
    <p:sldId id="331" r:id="rId23"/>
    <p:sldId id="365" r:id="rId24"/>
    <p:sldId id="361" r:id="rId25"/>
    <p:sldId id="357" r:id="rId26"/>
    <p:sldId id="358" r:id="rId27"/>
    <p:sldId id="366" r:id="rId28"/>
    <p:sldId id="336" r:id="rId29"/>
    <p:sldId id="364" r:id="rId30"/>
    <p:sldId id="355" r:id="rId31"/>
    <p:sldId id="362" r:id="rId32"/>
    <p:sldId id="356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2D3037"/>
    <a:srgbClr val="FFC027"/>
    <a:srgbClr val="2E313A"/>
    <a:srgbClr val="2D3039"/>
    <a:srgbClr val="2C2F36"/>
    <a:srgbClr val="5C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604" autoAdjust="0"/>
  </p:normalViewPr>
  <p:slideViewPr>
    <p:cSldViewPr snapToGrid="0">
      <p:cViewPr varScale="1">
        <p:scale>
          <a:sx n="62" d="100"/>
          <a:sy n="62" d="100"/>
        </p:scale>
        <p:origin x="978" y="42"/>
      </p:cViewPr>
      <p:guideLst>
        <p:guide orient="horz" pos="2205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B2EEE-1E8D-46CE-82D3-ABAE2ACB0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攻击是点的突破，防御是面的加固，所以需要攻击面上参与系统生命周期的不同阶段的人协作来完成。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将安全需求纳入系统全生命周期：启动</a:t>
            </a:r>
            <a:r>
              <a:rPr lang="en-US" altLang="zh-CN" smtClean="0"/>
              <a:t>/</a:t>
            </a:r>
            <a:r>
              <a:rPr lang="zh-CN" altLang="en-US" smtClean="0"/>
              <a:t>需求分析</a:t>
            </a:r>
            <a:r>
              <a:rPr lang="en-US" altLang="zh-CN" smtClean="0"/>
              <a:t>/</a:t>
            </a:r>
            <a:r>
              <a:rPr lang="zh-CN" altLang="en-US" smtClean="0"/>
              <a:t>设计</a:t>
            </a:r>
            <a:r>
              <a:rPr lang="en-US" altLang="zh-CN" smtClean="0"/>
              <a:t>/</a:t>
            </a:r>
            <a:r>
              <a:rPr lang="zh-CN" altLang="en-US" smtClean="0"/>
              <a:t>开发</a:t>
            </a:r>
            <a:r>
              <a:rPr lang="en-US" altLang="zh-CN" smtClean="0"/>
              <a:t>/</a:t>
            </a:r>
            <a:r>
              <a:rPr lang="zh-CN" altLang="en-US" smtClean="0"/>
              <a:t>实施</a:t>
            </a:r>
            <a:r>
              <a:rPr lang="en-US" altLang="zh-CN" smtClean="0"/>
              <a:t>/</a:t>
            </a:r>
            <a:r>
              <a:rPr lang="zh-CN" altLang="en-US" smtClean="0"/>
              <a:t>运营六大阶段，使系统有安全基因。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安全问题多是由没有校验用户请求数据就直接进入系统</a:t>
            </a:r>
            <a:r>
              <a:rPr lang="en-US" altLang="zh-CN" smtClean="0"/>
              <a:t>Controller</a:t>
            </a:r>
            <a:r>
              <a:rPr lang="zh-CN" altLang="en-US" smtClean="0"/>
              <a:t>中处理导致。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安全开发的核心是根据业务场景进行不同类型的校验，然后捕获异常记录日志。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不可信数据：所有来从客户端的数据，不限于表单页面提交的，包全部请求数据。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输入的校验：逻辑简单的用白名单，处理粗暴的用黑名单，其他的先规范</a:t>
            </a:r>
            <a:r>
              <a:rPr lang="en-US" altLang="zh-CN" smtClean="0"/>
              <a:t>/</a:t>
            </a:r>
            <a:r>
              <a:rPr lang="zh-CN" altLang="en-US" smtClean="0"/>
              <a:t>净化</a:t>
            </a:r>
            <a:r>
              <a:rPr lang="en-US" altLang="zh-CN" smtClean="0"/>
              <a:t>/</a:t>
            </a:r>
            <a:r>
              <a:rPr lang="zh-CN" altLang="en-US" smtClean="0"/>
              <a:t>场景校验。</a:t>
            </a:r>
            <a:endParaRPr lang="en-US" altLang="zh-CN" smtClean="0"/>
          </a:p>
          <a:p>
            <a:r>
              <a:rPr lang="en-US" altLang="zh-CN" smtClean="0"/>
              <a:t>【3】Java</a:t>
            </a:r>
            <a:r>
              <a:rPr lang="zh-CN" altLang="en-US" smtClean="0"/>
              <a:t>的示例：这里是我们写的示例，肯定不是最佳的，需要在座的帮我们完善。我们下个月信息安全月有个活动提前透漏下：邀你写代码，帮我们完善</a:t>
            </a:r>
            <a:r>
              <a:rPr lang="en-US" altLang="zh-CN" smtClean="0"/>
              <a:t>SDLC</a:t>
            </a:r>
            <a:r>
              <a:rPr lang="zh-CN" altLang="en-US" smtClean="0"/>
              <a:t>示例，选出来的最佳示例将署名作者，同时我们会发奖状和奖品。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前面演示的第一个案例是账户和口令的撞库，防御的方法是增加验证码。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但是验证码在实现过程中有很多的坑，如图示的验证码回显可绕过验证。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除了前面显示验证码回显还有很多问题，我们看一下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演示的第二个案例是文件上传拿服务器权限，这个漏洞本质上是没有对文件本身进行校验导致代码执行。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前面演示和介绍的文件上传拿服务器权限的问题，我们看一下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指南如何防御。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第三个演示的</a:t>
            </a:r>
            <a:r>
              <a:rPr lang="en-US" altLang="zh-CN" smtClean="0"/>
              <a:t>SQL</a:t>
            </a:r>
            <a:r>
              <a:rPr lang="zh-CN" altLang="en-US" smtClean="0"/>
              <a:t>注入攻击，是用户输入通过程序拼接进入到数据库</a:t>
            </a:r>
            <a:r>
              <a:rPr lang="en-US" altLang="zh-CN" smtClean="0"/>
              <a:t>SQL</a:t>
            </a:r>
            <a:r>
              <a:rPr lang="zh-CN" altLang="en-US" smtClean="0"/>
              <a:t>操作，导致数据泄露和系统控制。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前面演示和介绍的</a:t>
            </a:r>
            <a:r>
              <a:rPr lang="en-US" altLang="zh-CN" smtClean="0"/>
              <a:t>SQL</a:t>
            </a:r>
            <a:r>
              <a:rPr lang="zh-CN" altLang="en-US" smtClean="0"/>
              <a:t>注入漏洞，我们看一下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指南如何防御。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今天我们首先分析下安全目标，然后看看怎么实现，最后看看如何去做。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看完</a:t>
            </a:r>
            <a:r>
              <a:rPr lang="en-US" altLang="zh-CN" smtClean="0"/>
              <a:t>SQL</a:t>
            </a:r>
            <a:r>
              <a:rPr lang="zh-CN" altLang="en-US" smtClean="0"/>
              <a:t>注入漏洞，我们看看接口设计问题，这个问题很多，是漏洞重灾区。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主要存在未授权调用，鉴权机制，遍历攻击，重放攻击等问题。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接口调用的规范是什么样的呢？我们看一下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指南列出的内容。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对用户的输入校验完了，是不是就没有问题了呢？应用逻辑</a:t>
            </a:r>
            <a:r>
              <a:rPr lang="en-US" altLang="zh-CN" smtClean="0"/>
              <a:t>/</a:t>
            </a:r>
            <a:r>
              <a:rPr lang="zh-CN" altLang="en-US" smtClean="0"/>
              <a:t>运行环境等异常如此处理？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可靠的系统实现需要完善的容错机制保障，即考虑</a:t>
            </a:r>
            <a:r>
              <a:rPr lang="en-US" altLang="zh-CN" smtClean="0"/>
              <a:t>/</a:t>
            </a:r>
            <a:r>
              <a:rPr lang="zh-CN" altLang="en-US" smtClean="0"/>
              <a:t>捕获</a:t>
            </a:r>
            <a:r>
              <a:rPr lang="en-US" altLang="zh-CN" smtClean="0"/>
              <a:t>/</a:t>
            </a:r>
            <a:r>
              <a:rPr lang="zh-CN" altLang="en-US" smtClean="0"/>
              <a:t>处理异常</a:t>
            </a:r>
            <a:r>
              <a:rPr lang="en-US" altLang="zh-CN" smtClean="0"/>
              <a:t>/</a:t>
            </a:r>
            <a:r>
              <a:rPr lang="zh-CN" altLang="en-US" smtClean="0"/>
              <a:t>记录异常是基础。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我们看一看这个异常捕获和处理实现有什么问题？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大家想想</a:t>
            </a:r>
            <a:r>
              <a:rPr lang="en-US" altLang="zh-CN" smtClean="0"/>
              <a:t>finally</a:t>
            </a:r>
            <a:r>
              <a:rPr lang="zh-CN" altLang="en-US" smtClean="0"/>
              <a:t>块中如果</a:t>
            </a:r>
            <a:r>
              <a:rPr lang="en-US" altLang="zh-CN" smtClean="0"/>
              <a:t>br</a:t>
            </a:r>
            <a:r>
              <a:rPr lang="zh-CN" altLang="en-US" smtClean="0"/>
              <a:t>关闭异常会影响</a:t>
            </a:r>
            <a:r>
              <a:rPr lang="en-US" altLang="zh-CN" smtClean="0"/>
              <a:t>bw</a:t>
            </a:r>
            <a:r>
              <a:rPr lang="zh-CN" altLang="en-US" smtClean="0"/>
              <a:t>关闭吗？答案是肯定的。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那安全的处理方式是怎样的呢？大家看看完善后的代码实现，也就是说我们要考虑异常捕获机制的异常处理。</a:t>
            </a:r>
            <a:endParaRPr lang="en-US" altLang="zh-CN" smtClean="0"/>
          </a:p>
          <a:p>
            <a:r>
              <a:rPr lang="en-US" altLang="zh-CN" smtClean="0"/>
              <a:t>【4】</a:t>
            </a:r>
            <a:r>
              <a:rPr lang="zh-CN" altLang="en-US" smtClean="0"/>
              <a:t>大家再思考下，有没有其他的最佳实践方式，有些安全编程推荐 </a:t>
            </a:r>
            <a:r>
              <a:rPr lang="en-US" altLang="zh-CN" smtClean="0"/>
              <a:t>try{…try{…} finally {…} } catch {…}</a:t>
            </a:r>
            <a:r>
              <a:rPr lang="zh-CN" altLang="en-US" smtClean="0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看完前面代码，感觉很繁琐</a:t>
            </a:r>
            <a:r>
              <a:rPr lang="en-US" altLang="zh-CN" smtClean="0"/>
              <a:t>/</a:t>
            </a:r>
            <a:r>
              <a:rPr lang="zh-CN" altLang="en-US" smtClean="0"/>
              <a:t>不简洁。其实在</a:t>
            </a:r>
            <a:r>
              <a:rPr lang="en-US" altLang="zh-CN" smtClean="0"/>
              <a:t>JDK7</a:t>
            </a:r>
            <a:r>
              <a:rPr lang="zh-CN" altLang="en-US" smtClean="0"/>
              <a:t>以后版本里有种</a:t>
            </a:r>
            <a:r>
              <a:rPr lang="en-US" altLang="zh-CN" smtClean="0"/>
              <a:t>try-with-resources</a:t>
            </a:r>
            <a:r>
              <a:rPr lang="zh-CN" altLang="en-US" smtClean="0"/>
              <a:t>机制专门处理该问题。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刚才我们说了异常捕获和处理很重要，但是千万不要滥用该机制，大家看看这个下面代码块有什么问题？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异常捕获和处理机制的使用有个前提</a:t>
            </a:r>
            <a:r>
              <a:rPr lang="en-US" altLang="zh-CN" smtClean="0"/>
              <a:t>——</a:t>
            </a:r>
            <a:r>
              <a:rPr lang="zh-CN" altLang="en-US" smtClean="0"/>
              <a:t>一个方法应该声明所有可能抛出的已检查异常，而未检查异常要么不可控，要么应避免。与测试相比，捕获异常所花费的时间大大超过了前者，只在异常情况下使用异常机制。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【4】</a:t>
            </a:r>
            <a:r>
              <a:rPr lang="zh-CN" altLang="en-US" smtClean="0"/>
              <a:t>那么异常类</a:t>
            </a:r>
            <a:r>
              <a:rPr lang="en-US" altLang="zh-CN" smtClean="0"/>
              <a:t>Throwable</a:t>
            </a:r>
            <a:r>
              <a:rPr lang="zh-CN" altLang="en-US" smtClean="0"/>
              <a:t>有哪些子类？什么样的异常情况可以该机制呢？除</a:t>
            </a:r>
            <a:r>
              <a:rPr lang="en-US" altLang="zh-CN" smtClean="0"/>
              <a:t>NPE/</a:t>
            </a:r>
            <a:r>
              <a:rPr lang="zh-CN" altLang="en-US" smtClean="0"/>
              <a:t>数组越界</a:t>
            </a:r>
            <a:r>
              <a:rPr lang="en-US" altLang="zh-CN" smtClean="0"/>
              <a:t>/</a:t>
            </a:r>
            <a:r>
              <a:rPr lang="zh-CN" altLang="en-US" smtClean="0"/>
              <a:t>类型转换错误等。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前面介绍的异常捕获和处理机制是异常处理的软失效模式，这里我们看看硬失效模式的代码问题？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问题出在</a:t>
            </a:r>
            <a:r>
              <a:rPr lang="en-US" altLang="zh-CN" smtClean="0"/>
              <a:t>assert</a:t>
            </a:r>
            <a:r>
              <a:rPr lang="zh-CN" altLang="en-US" smtClean="0"/>
              <a:t>的使用上，程序员应该自己检查的</a:t>
            </a:r>
            <a:r>
              <a:rPr lang="en-US" altLang="zh-CN" smtClean="0"/>
              <a:t>line</a:t>
            </a:r>
            <a:r>
              <a:rPr lang="zh-CN" altLang="en-US" smtClean="0"/>
              <a:t>的</a:t>
            </a:r>
            <a:r>
              <a:rPr lang="en-US" altLang="zh-CN" smtClean="0"/>
              <a:t>NPE</a:t>
            </a:r>
            <a:r>
              <a:rPr lang="zh-CN" altLang="en-US" smtClean="0"/>
              <a:t>问题，结果给了</a:t>
            </a:r>
            <a:r>
              <a:rPr lang="en-US" altLang="zh-CN" smtClean="0"/>
              <a:t>assert</a:t>
            </a:r>
            <a:r>
              <a:rPr lang="zh-CN" altLang="en-US" smtClean="0"/>
              <a:t>，但仅用于调试目的</a:t>
            </a:r>
            <a:r>
              <a:rPr lang="en-US" altLang="zh-CN" smtClean="0"/>
              <a:t>…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问题来了，哪些情况不能使用</a:t>
            </a:r>
            <a:r>
              <a:rPr lang="en-US" altLang="zh-CN" smtClean="0"/>
              <a:t>assert</a:t>
            </a:r>
            <a:r>
              <a:rPr lang="zh-CN" altLang="en-US" smtClean="0"/>
              <a:t>呢？大概有下面一些情况不能使用。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从这页</a:t>
            </a:r>
            <a:r>
              <a:rPr lang="en-US" altLang="zh-CN" smtClean="0"/>
              <a:t>PPT</a:t>
            </a:r>
            <a:r>
              <a:rPr lang="zh-CN" altLang="en-US" smtClean="0"/>
              <a:t>开始我们介绍</a:t>
            </a:r>
            <a:r>
              <a:rPr lang="en-US" altLang="zh-CN" smtClean="0"/>
              <a:t>Java</a:t>
            </a:r>
            <a:r>
              <a:rPr lang="zh-CN" altLang="en-US" smtClean="0"/>
              <a:t>特有的一些安全机制和安全框架。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首先介绍的是上面这些安全机制，常见的有</a:t>
            </a:r>
            <a:r>
              <a:rPr lang="en-US" altLang="zh-CN" smtClean="0"/>
              <a:t>…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【3】</a:t>
            </a:r>
            <a:r>
              <a:rPr lang="zh-CN" altLang="en-US" smtClean="0"/>
              <a:t>下面大家看一个例子，看看这里方法修饰符使用有没有问题？</a:t>
            </a:r>
            <a:r>
              <a:rPr lang="en-US" altLang="zh-CN" smtClean="0"/>
              <a:t>Point</a:t>
            </a:r>
            <a:r>
              <a:rPr lang="zh-CN" altLang="en-US" smtClean="0"/>
              <a:t>是</a:t>
            </a:r>
            <a:r>
              <a:rPr lang="en-US" altLang="zh-CN" smtClean="0"/>
              <a:t>private</a:t>
            </a:r>
            <a:r>
              <a:rPr lang="zh-CN" altLang="en-US" smtClean="0"/>
              <a:t>，</a:t>
            </a:r>
            <a:r>
              <a:rPr lang="en-US" altLang="zh-CN" smtClean="0"/>
              <a:t>getPoint</a:t>
            </a:r>
            <a:r>
              <a:rPr lang="zh-CN" altLang="en-US" smtClean="0"/>
              <a:t>可见范围是？对</a:t>
            </a:r>
            <a:r>
              <a:rPr lang="en-US" altLang="zh-CN" smtClean="0"/>
              <a:t>X</a:t>
            </a:r>
            <a:r>
              <a:rPr lang="zh-CN" altLang="en-US" smtClean="0"/>
              <a:t>和</a:t>
            </a:r>
            <a:r>
              <a:rPr lang="en-US" altLang="zh-CN" smtClean="0"/>
              <a:t>Y</a:t>
            </a:r>
            <a:r>
              <a:rPr lang="zh-CN" altLang="en-US" smtClean="0"/>
              <a:t>的可见范围是不是有矛盾，怎么改？</a:t>
            </a: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下面大家看一个例子，看看这里序列化使用有没有问题？怎么改？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下面大家再看一个例子，看看这里代码有没有安全问题？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大家思考下</a:t>
            </a:r>
            <a:r>
              <a:rPr lang="en-US" altLang="zh-CN" smtClean="0"/>
              <a:t>String</a:t>
            </a:r>
            <a:r>
              <a:rPr lang="zh-CN" altLang="en-US" smtClean="0"/>
              <a:t>对象的什么周期，怎么及时删除内存中的敏感信息？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【3】</a:t>
            </a:r>
            <a:r>
              <a:rPr lang="zh-CN" altLang="en-US" smtClean="0"/>
              <a:t>修改后</a:t>
            </a:r>
            <a:r>
              <a:rPr lang="en-US" altLang="zh-CN" smtClean="0"/>
              <a:t>logger.debug</a:t>
            </a:r>
            <a:r>
              <a:rPr lang="zh-CN" altLang="en-US" smtClean="0"/>
              <a:t>的输出会有些什么改变？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在</a:t>
            </a:r>
            <a:r>
              <a:rPr lang="en-US" altLang="zh-CN" smtClean="0"/>
              <a:t>java</a:t>
            </a:r>
            <a:r>
              <a:rPr lang="zh-CN" altLang="en-US" smtClean="0"/>
              <a:t>中的沙箱</a:t>
            </a:r>
            <a:r>
              <a:rPr lang="en-US" altLang="zh-CN" smtClean="0"/>
              <a:t>——</a:t>
            </a:r>
            <a:r>
              <a:rPr lang="zh-CN" altLang="en-US" smtClean="0"/>
              <a:t>安全管理器大家熟悉吗？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不推荐以程序打开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SecurityManager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java.policy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需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setSecurityManager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配置。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日常是否有使用访问控制器？如果方框中的实现缺少会导致什么问题？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大家看看这样的一个场景：在</a:t>
            </a:r>
            <a:r>
              <a:rPr lang="en-US" altLang="zh-CN" smtClean="0"/>
              <a:t>XX</a:t>
            </a:r>
            <a:r>
              <a:rPr lang="zh-CN" altLang="en-US" smtClean="0"/>
              <a:t>系统评审会上，组织的大</a:t>
            </a:r>
            <a:r>
              <a:rPr lang="en-US" altLang="zh-CN" smtClean="0"/>
              <a:t>Boss</a:t>
            </a:r>
            <a:r>
              <a:rPr lang="zh-CN" altLang="en-US" smtClean="0"/>
              <a:t>提出了这样的一个问题：。。。。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大家想想要实现这样的安全需求，预算要占到整体项目资源的比例是多少？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我们看看安全负责人的回答，怎么是尴尬加疑惑呢？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因为老板的需求根本实现不了：没有一个系统是安全的。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一个系统只要不计投入的去攻击，都是可以被攻破的。当然系统开发者投入多少资源去实现安全都不够。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那安全工作还需要做什么？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注意前面假设：不计投入的攻击，在现实世界这个假设不成立，任何攻击者都有投入的限制和产出的考虑。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安全的工作：根据系统重要程度，动态调整安全防御水平，使攻击投入大于产出，攻击就会减少甚至消失。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演示撞库攻击，文件上传，</a:t>
            </a:r>
            <a:r>
              <a:rPr lang="en-US" altLang="zh-CN" smtClean="0"/>
              <a:t>SQL</a:t>
            </a:r>
            <a:r>
              <a:rPr lang="zh-CN" altLang="en-US" smtClean="0"/>
              <a:t>注入。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修复了这么多系统漏洞，还有多少没有被发现的漏洞你知道吗？修复的完吗？</a:t>
            </a:r>
            <a:endParaRPr lang="en-US" altLang="zh-CN" smtClean="0"/>
          </a:p>
          <a:p>
            <a:r>
              <a:rPr lang="en-US" altLang="zh-CN" smtClean="0"/>
              <a:t>【1】</a:t>
            </a:r>
            <a:r>
              <a:rPr lang="zh-CN" altLang="en-US" smtClean="0"/>
              <a:t>漏洞修复真的能改变系统安全性吗？就比如沙滩上建的城堡小修小补能稳固吗？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系统出现了安全短板能修复吗？很多时候修复短板比重构一个系统代价还高很多。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37138" y="2728041"/>
            <a:ext cx="8511838" cy="1490932"/>
            <a:chOff x="1137138" y="2728041"/>
            <a:chExt cx="8511838" cy="1490932"/>
          </a:xfrm>
        </p:grpSpPr>
        <p:sp>
          <p:nvSpPr>
            <p:cNvPr id="7" name="文本框 6"/>
            <p:cNvSpPr txBox="1"/>
            <p:nvPr/>
          </p:nvSpPr>
          <p:spPr>
            <a:xfrm>
              <a:off x="1137138" y="3182008"/>
              <a:ext cx="502534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smtClean="0">
                  <a:solidFill>
                    <a:srgbClr val="2D3037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后端安全开发暨</a:t>
              </a:r>
              <a:r>
                <a:rPr lang="en-US" altLang="zh-CN" sz="3200" b="1" smtClean="0">
                  <a:solidFill>
                    <a:srgbClr val="2D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SDLC</a:t>
              </a:r>
              <a:r>
                <a:rPr lang="zh-CN" altLang="en-US" sz="3200" b="1" smtClean="0">
                  <a:solidFill>
                    <a:srgbClr val="2D30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解读</a:t>
              </a:r>
              <a:endParaRPr lang="zh-CN" altLang="en-US" sz="3200" b="1">
                <a:solidFill>
                  <a:srgbClr val="2D3037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217077" y="2728041"/>
              <a:ext cx="3431899" cy="1490932"/>
              <a:chOff x="5016065" y="2728041"/>
              <a:chExt cx="3431899" cy="149093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256889" y="2992691"/>
                <a:ext cx="3191075" cy="991836"/>
                <a:chOff x="4765057" y="3011843"/>
                <a:chExt cx="3191075" cy="991836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767580" y="3011843"/>
                  <a:ext cx="3052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ea"/>
                    </a:rPr>
                    <a:t>Java</a:t>
                  </a:r>
                  <a:r>
                    <a:rPr lang="zh-CN" altLang="en-US" sz="240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  <a:sym typeface="+mn-ea"/>
                    </a:rPr>
                    <a:t>之美、安全之忧</a:t>
                  </a:r>
                  <a:endPara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4765057" y="3542014"/>
                  <a:ext cx="3191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Java &amp;&amp; Security</a:t>
                  </a:r>
                  <a:endParaRPr lang="en-US" altLang="zh-CN" sz="24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0" name="直接连接符 9"/>
              <p:cNvCxnSpPr/>
              <p:nvPr/>
            </p:nvCxnSpPr>
            <p:spPr>
              <a:xfrm flipH="1">
                <a:off x="5016065" y="2728041"/>
                <a:ext cx="1585" cy="14909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294989" y="3465828"/>
                <a:ext cx="3016498" cy="13648"/>
              </a:xfrm>
              <a:prstGeom prst="line">
                <a:avLst/>
              </a:prstGeom>
              <a:ln w="38100"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系统免疫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Who Does It?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837" y="1164272"/>
            <a:ext cx="5554402" cy="5295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7382477" y="5348154"/>
            <a:ext cx="4254002" cy="58477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安全系统生命周期管理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pic>
        <p:nvPicPr>
          <p:cNvPr id="4098" name="Picture 2" descr="âåä½ çµæ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16" y="1644055"/>
            <a:ext cx="4120705" cy="33556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57194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安全开发</a:t>
            </a:r>
            <a:r>
              <a:rPr lang="en-US" altLang="zh-CN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【Java】</a:t>
            </a:r>
            <a:endParaRPr lang="zh-CN" altLang="en-US" sz="4400" b="1" spc="-10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418" y="3182620"/>
            <a:ext cx="177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3</a:t>
            </a:r>
            <a:endParaRPr kumimoji="1" lang="en-US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29" y="1252151"/>
            <a:ext cx="8529424" cy="260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可信数据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84197" y="1691454"/>
            <a:ext cx="4910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smtClean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spc="-100" smtClean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-1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：不可信</a:t>
            </a:r>
            <a:r>
              <a:rPr lang="zh-CN" altLang="en-US" sz="2400" b="1" spc="-1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数据的校验</a:t>
            </a:r>
            <a:endParaRPr lang="zh-CN" altLang="en-US" sz="2400" b="1" spc="-10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9491" y="2440019"/>
            <a:ext cx="7127590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8" y="3948604"/>
            <a:ext cx="8529425" cy="221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2477729" y="5407364"/>
            <a:ext cx="7457104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581" y="856164"/>
            <a:ext cx="10208392" cy="593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1305199"/>
            <a:ext cx="4731168" cy="4808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1106" y="157480"/>
            <a:ext cx="154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短信验证码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凭证校验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37066" y="1390362"/>
            <a:ext cx="491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分析响应获得令牌</a:t>
            </a:r>
            <a:r>
              <a:rPr lang="zh-CN" altLang="en-US" sz="2400" b="1" spc="-1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绕过验证</a:t>
            </a:r>
            <a:endParaRPr lang="zh-CN" altLang="en-US" sz="2400" b="1" spc="-10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6218" y="163667"/>
            <a:ext cx="174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877" y="884904"/>
            <a:ext cx="10164154" cy="588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1305199"/>
            <a:ext cx="4731168" cy="23371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文件上传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合法性校验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33" y="4512066"/>
            <a:ext cx="9066752" cy="222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1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611" y="913957"/>
            <a:ext cx="10263114" cy="578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42337" y="2137144"/>
            <a:ext cx="4811625" cy="2898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注入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输入验证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536" y="945724"/>
            <a:ext cx="10345783" cy="569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3111136" y="2159000"/>
            <a:ext cx="8440784" cy="39497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zh-CN" altLang="en-US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altLang="zh-CN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users WHERE user='</a:t>
            </a:r>
            <a:r>
              <a:rPr lang="en-US" altLang="zh-CN" i="1" u="sng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 or '1'=</a:t>
            </a:r>
            <a:r>
              <a:rPr lang="en-US" altLang="zh-CN" i="1" u="sng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</a:t>
            </a:r>
            <a:r>
              <a:rPr lang="en-US" altLang="zh-CN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AND password</a:t>
            </a:r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</a:t>
            </a:r>
            <a:r>
              <a:rPr lang="en-US" altLang="zh-CN" i="1" u="sng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endParaRPr lang="zh-CN" altLang="en-US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4458" y="163667"/>
            <a:ext cx="157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010" y="900430"/>
            <a:ext cx="9606915" cy="550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3200400"/>
            <a:ext cx="4731168" cy="28304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2860" y="499110"/>
            <a:ext cx="2065020" cy="552450"/>
          </a:xfrm>
          <a:prstGeom prst="rect">
            <a:avLst/>
          </a:prstGeom>
          <a:solidFill>
            <a:srgbClr val="2C2F3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4844" y="475615"/>
            <a:ext cx="158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25686" y="1560702"/>
            <a:ext cx="4559621" cy="4390160"/>
            <a:chOff x="1677406" y="1669884"/>
            <a:chExt cx="5126037" cy="4390160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1053" y="1669884"/>
              <a:ext cx="5112390" cy="1308050"/>
              <a:chOff x="824230" y="1802130"/>
              <a:chExt cx="4899676" cy="130805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118235" y="1802130"/>
                <a:ext cx="4605671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1600" b="1" spc="5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Chapter </a:t>
                </a:r>
                <a:r>
                  <a:rPr lang="en-US" altLang="zh-CN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 </a:t>
                </a:r>
                <a:r>
                  <a:rPr lang="zh-CN" altLang="en-US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安全</a:t>
                </a:r>
                <a:r>
                  <a:rPr lang="zh-CN" altLang="en-US" sz="1600" b="1" spc="5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</a:t>
                </a:r>
                <a:endParaRPr lang="en-US" altLang="zh-CN" sz="1600" b="1" spc="5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1.1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安全现实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1.2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攻防对抗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1.3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如何去做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24230" y="1893570"/>
                <a:ext cx="160020" cy="160020"/>
              </a:xfrm>
              <a:prstGeom prst="ellipse">
                <a:avLst/>
              </a:prstGeom>
              <a:solidFill>
                <a:srgbClr val="FFC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691054" y="3233604"/>
              <a:ext cx="5112389" cy="1308050"/>
              <a:chOff x="824230" y="3526655"/>
              <a:chExt cx="4972721" cy="130805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118235" y="3526655"/>
                <a:ext cx="4678716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Chapter 2 </a:t>
                </a:r>
                <a:r>
                  <a:rPr lang="zh-CN" altLang="en-US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安全实现</a:t>
                </a:r>
                <a:endParaRPr lang="en-US" altLang="zh-CN" sz="1600" b="1" spc="5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2.1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攻击演示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2.2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问题思考</a:t>
                </a:r>
                <a:endParaRPr lang="en-US" altLang="zh-CN" sz="1600" spc="5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2.3 SDLC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介绍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24230" y="3635875"/>
                <a:ext cx="160020" cy="160020"/>
              </a:xfrm>
              <a:prstGeom prst="ellipse">
                <a:avLst/>
              </a:prstGeom>
              <a:solidFill>
                <a:srgbClr val="FFC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677406" y="4751994"/>
              <a:ext cx="5112389" cy="1308050"/>
              <a:chOff x="824230" y="3526655"/>
              <a:chExt cx="4972721" cy="130805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18235" y="3526655"/>
                <a:ext cx="4678716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Chapter 3 </a:t>
                </a:r>
                <a:r>
                  <a:rPr lang="zh-CN" altLang="en-US" sz="1600" b="1" spc="50" smtClean="0">
                    <a:solidFill>
                      <a:srgbClr val="2D3039"/>
                    </a:solidFill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安全指南</a:t>
                </a:r>
                <a:r>
                  <a:rPr lang="en-US" altLang="zh-CN" sz="1600" b="1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【Java】</a:t>
                </a:r>
                <a:endParaRPr lang="en-US" altLang="zh-CN" sz="1600" b="1" spc="50" smtClean="0">
                  <a:solidFill>
                    <a:srgbClr val="2D3039"/>
                  </a:solidFill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3.1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开发指南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3.2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异常处理</a:t>
                </a:r>
                <a:endParaRPr lang="en-US" altLang="zh-CN" sz="1600" spc="50" smtClean="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    3.3 </a:t>
                </a:r>
                <a:r>
                  <a:rPr lang="zh-CN" altLang="en-US" sz="1600" spc="50" smtClean="0">
                    <a:solidFill>
                      <a:srgbClr val="2D303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安全机制</a:t>
                </a:r>
                <a:endParaRPr lang="en-US" altLang="zh-CN" sz="1600" spc="50">
                  <a:solidFill>
                    <a:srgbClr val="2D303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24230" y="3635875"/>
                <a:ext cx="160020" cy="160020"/>
              </a:xfrm>
              <a:prstGeom prst="ellipse">
                <a:avLst/>
              </a:prstGeom>
              <a:solidFill>
                <a:srgbClr val="FFC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313" y="1813782"/>
            <a:ext cx="154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5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访问控制</a:t>
            </a:r>
            <a:r>
              <a:rPr lang="en-US" altLang="zh-CN" sz="1600" spc="5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5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en-US" altLang="zh-CN" sz="1600" spc="50" smtClean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接口安全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合法性校验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98694" y="2262310"/>
            <a:ext cx="648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分析会话删除标识</a:t>
            </a:r>
            <a:r>
              <a:rPr lang="zh-CN" altLang="en-US" sz="2400" b="1" spc="-1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仍可访问</a:t>
            </a:r>
            <a:endParaRPr lang="zh-CN" altLang="en-US" sz="2400" b="1" spc="-10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1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611" y="913957"/>
            <a:ext cx="10263114" cy="578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6772940" y="1353150"/>
            <a:ext cx="4780885" cy="14219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33976" y="5029200"/>
            <a:ext cx="4819985" cy="14970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0810" y="163667"/>
            <a:ext cx="153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4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927735"/>
            <a:ext cx="9617710" cy="5386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628689" y="2204568"/>
            <a:ext cx="4761477" cy="38171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try-catch-finally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130" y="982984"/>
            <a:ext cx="8887570" cy="49247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90" y="978000"/>
            <a:ext cx="8890110" cy="529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1760560" y="6345739"/>
            <a:ext cx="7738282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finally 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块必须对资源对象、流对象进行关闭，有异常也要做 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try-catch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try-with-resources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47090" y="248573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16061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79434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1692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43442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177" y="964578"/>
            <a:ext cx="8883406" cy="336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10254862" y="2383665"/>
            <a:ext cx="1878000" cy="5503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适用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JDK7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95575" y="1244210"/>
            <a:ext cx="7826347" cy="9164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77" y="4369168"/>
            <a:ext cx="8883406" cy="2356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2095575" y="5765385"/>
            <a:ext cx="7260609" cy="31389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254862" y="4945868"/>
            <a:ext cx="1878000" cy="12034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RuntimeException 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的运行时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异常子类不要捕获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1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02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硬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失效模式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战术性工具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713" y="1092504"/>
            <a:ext cx="8962768" cy="2410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2058665" y="2548514"/>
            <a:ext cx="4642385" cy="31406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(line == null) </a:t>
            </a: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/* Handle error */ }</a:t>
            </a:r>
            <a:endParaRPr lang="zh-CN" altLang="en-US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49065" y="3760047"/>
            <a:ext cx="8962768" cy="7379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assert</a:t>
            </a:r>
            <a:r>
              <a:rPr lang="zh-CN" altLang="en-US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：仅用于调试目的，防止</a:t>
            </a:r>
            <a:r>
              <a:rPr lang="zh-CN" altLang="en-US" b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错误</a:t>
            </a:r>
            <a:r>
              <a:rPr lang="zh-CN" altLang="en-US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的程序员假设，而不应该应用于检查运行时错误。</a:t>
            </a:r>
            <a:endParaRPr lang="en-US" altLang="zh-CN" b="1" smtClean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注意：应用部署前用</a:t>
            </a:r>
            <a:r>
              <a:rPr lang="en-US" altLang="zh-CN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-da</a:t>
            </a:r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关闭断言</a:t>
            </a:r>
            <a:r>
              <a:rPr lang="zh-CN" altLang="en-US" b="1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，断言</a:t>
            </a:r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失败是致命、不可恢复的错误，将其应用崩溃。</a:t>
            </a:r>
            <a:endParaRPr lang="zh-CN" altLang="en-US" b="1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35415" y="4823333"/>
            <a:ext cx="8962770" cy="1792312"/>
            <a:chOff x="1290007" y="4823333"/>
            <a:chExt cx="8962770" cy="17923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矩形 25"/>
            <p:cNvSpPr/>
            <p:nvPr/>
          </p:nvSpPr>
          <p:spPr>
            <a:xfrm>
              <a:off x="1290008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无效用户输入如环境变量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13370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文件或网络打开操作错误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36732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无效的权限如文件、内存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0007" y="58821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内存溢出情况如垃圾收集器无法提供足够空间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313369" y="5880347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系统资源耗尽如文件描述符、进程、线程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36732" y="5880347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系统权限调用错误如执行文件、锁定或解锁互斥锁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强制约束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86513" y="962507"/>
            <a:ext cx="9200438" cy="2667306"/>
            <a:chOff x="2345568" y="1813782"/>
            <a:chExt cx="9200438" cy="3479416"/>
          </a:xfrm>
        </p:grpSpPr>
        <p:sp>
          <p:nvSpPr>
            <p:cNvPr id="3" name="矩形 2"/>
            <p:cNvSpPr/>
            <p:nvPr/>
          </p:nvSpPr>
          <p:spPr>
            <a:xfrm>
              <a:off x="2345568" y="1813782"/>
              <a:ext cx="4150766" cy="104879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访问方法修饰符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private/protect/public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345568" y="3026658"/>
              <a:ext cx="4150766" cy="104242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禁止修改变量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public final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String 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a=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"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loan";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345568" y="4219655"/>
              <a:ext cx="4150766" cy="1073543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变量未初始化使用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 String a</a:t>
              </a:r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；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print(a);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58417" y="1813782"/>
              <a:ext cx="4187588" cy="104879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越界检查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 int[] a= {1,3};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print(a[3]);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358417" y="3026658"/>
              <a:ext cx="4187588" cy="104242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类型转换错误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Object foo = new Foo();</a:t>
              </a:r>
              <a:endPara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Bar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bar = (Bar) foo;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358417" y="4219655"/>
              <a:ext cx="4187589" cy="1073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Serializable</a:t>
              </a:r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使用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序列化数据在反序列化过程中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被泄露，篡改或命令执行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513" y="3745239"/>
            <a:ext cx="9258602" cy="2587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386513" y="6333025"/>
            <a:ext cx="8972081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最小化类及其成员的可访问性，防止授权扩大使得信息泄露、发生运行时包插入攻击。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0837" y="3745238"/>
            <a:ext cx="702644" cy="19959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强制约束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21613" y="5835448"/>
            <a:ext cx="8852314" cy="3580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序列化对象可在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Java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程序外被修改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，攻击者可替换该对象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，除非它们受特殊机制保护。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852" y="1067117"/>
            <a:ext cx="8852314" cy="467836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181496" y="1844040"/>
            <a:ext cx="4204063" cy="33909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altLang="zh-CN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transient </a:t>
            </a:r>
            <a:r>
              <a:rPr lang="en-US" altLang="zh-CN">
                <a:solidFill>
                  <a:srgbClr val="FAFAF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passwd;</a:t>
            </a:r>
            <a:endParaRPr lang="zh-CN" altLang="en-US">
              <a:solidFill>
                <a:srgbClr val="FAFAF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防止数据泄露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92070" y="6289357"/>
            <a:ext cx="8679973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String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对象不可变；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char[]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可变，用其保存敏感信息，处理完将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其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设为空值防泄漏。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58" y="1078239"/>
            <a:ext cx="9016905" cy="5129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593075" y="3002280"/>
            <a:ext cx="6537278" cy="32258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char[] password </a:t>
            </a:r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= c.readPassword(</a:t>
            </a:r>
            <a:r>
              <a:rPr lang="en-US" altLang="zh-CN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your password: "</a:t>
            </a:r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79427" y="4284502"/>
            <a:ext cx="6537278" cy="32258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Arrays.fill</a:t>
            </a:r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altLang="zh-CN" sz="1600" smtClean="0">
                <a:latin typeface="Consolas" panose="020B0609020204030204" pitchFamily="49" charset="0"/>
                <a:cs typeface="Consolas" panose="020B0609020204030204" pitchFamily="49" charset="0"/>
              </a:rPr>
              <a:t>'');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72312" y="4936817"/>
            <a:ext cx="8108915" cy="32258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private static final boolean verify(String username, </a:t>
            </a:r>
            <a:r>
              <a:rPr lang="en-US" altLang="zh-CN" sz="160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char[] password</a:t>
            </a:r>
            <a:r>
              <a:rPr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606723" y="3516308"/>
            <a:ext cx="7287904" cy="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181497" y="343569"/>
            <a:ext cx="608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SecurityManager-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安全沙箱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8875" y="6232502"/>
            <a:ext cx="8657638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不推荐以程序方式用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SecurityManager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java.policy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需配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setSecurityManager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47090" y="2533042"/>
            <a:ext cx="14186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07922"/>
            <a:ext cx="14186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41652"/>
            <a:ext cx="14186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64232"/>
            <a:ext cx="14186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481732"/>
            <a:ext cx="14186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74" y="2477767"/>
            <a:ext cx="8876003" cy="362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1777042" y="2759384"/>
            <a:ext cx="6797615" cy="127777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75" y="1011445"/>
            <a:ext cx="8876002" cy="128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2498785" y="2044460"/>
            <a:ext cx="7696092" cy="24721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2782" y="3058653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4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</a:t>
            </a:r>
            <a:r>
              <a:rPr lang="zh-CN" altLang="en-US" sz="44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en-US" altLang="zh-CN" sz="4400" b="1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891" y="3182620"/>
            <a:ext cx="177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1</a:t>
            </a:r>
            <a:endParaRPr kumimoji="1" lang="en-US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592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AccessController-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上下文临时授权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78673" y="6232502"/>
            <a:ext cx="8297840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java.security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包中包括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访问控制配置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及框架实现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，还包括签名和加解密的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实现。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59" y="1024638"/>
            <a:ext cx="9085145" cy="513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115404" y="1258609"/>
            <a:ext cx="7260609" cy="83251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安全系统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28" name="Picture 4" descr="âå¡é å¼ä¼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39" y="2886287"/>
            <a:ext cx="5353182" cy="359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 rot="21427898">
            <a:off x="4955370" y="3547503"/>
            <a:ext cx="1938208" cy="392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pc="3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系统评审会</a:t>
            </a:r>
            <a:endParaRPr lang="zh-CN" altLang="en-US" spc="3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2550850" y="916532"/>
            <a:ext cx="4854331" cy="2090926"/>
          </a:xfrm>
          <a:prstGeom prst="cloudCallou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5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组织大</a:t>
            </a:r>
            <a:r>
              <a:rPr lang="en-US" altLang="zh-CN" sz="2400" b="1" spc="5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Boss</a:t>
            </a:r>
            <a:r>
              <a:rPr lang="zh-CN" altLang="en-US" sz="2400" b="1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：</a:t>
            </a:r>
            <a:endParaRPr lang="en-US" altLang="zh-CN" sz="2400" b="1" spc="50" smtClean="0">
              <a:solidFill>
                <a:schemeClr val="tx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en-US" altLang="zh-CN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xx</a:t>
            </a:r>
            <a:r>
              <a:rPr lang="zh-CN" altLang="en-US" spc="5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信息系统很重要</a:t>
            </a:r>
            <a:r>
              <a:rPr lang="zh-CN" altLang="en-US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，要</a:t>
            </a:r>
            <a:r>
              <a:rPr lang="zh-CN" altLang="en-US" spc="5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保证系统绝对安全，各方面资源都全力支持</a:t>
            </a:r>
            <a:r>
              <a:rPr lang="zh-CN" altLang="en-US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，安全部门做个预算</a:t>
            </a:r>
            <a:r>
              <a:rPr lang="en-US" altLang="zh-CN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…</a:t>
            </a:r>
            <a:endParaRPr lang="en-US" altLang="zh-CN" spc="50">
              <a:solidFill>
                <a:schemeClr val="tx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55666" y="2920756"/>
            <a:ext cx="2734650" cy="1303508"/>
            <a:chOff x="6755666" y="2920756"/>
            <a:chExt cx="2734650" cy="1303508"/>
          </a:xfrm>
        </p:grpSpPr>
        <p:sp>
          <p:nvSpPr>
            <p:cNvPr id="23" name="云形标注 22"/>
            <p:cNvSpPr/>
            <p:nvPr/>
          </p:nvSpPr>
          <p:spPr>
            <a:xfrm>
              <a:off x="6755666" y="2920756"/>
              <a:ext cx="2734650" cy="1303508"/>
            </a:xfrm>
            <a:prstGeom prst="cloudCallou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zh-CN" altLang="en-US" sz="2400" b="1" spc="50">
                  <a:solidFill>
                    <a:schemeClr val="tx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安全负责人</a:t>
              </a:r>
              <a:r>
                <a:rPr lang="zh-CN" altLang="en-US" sz="2400" b="1" spc="50" smtClean="0">
                  <a:solidFill>
                    <a:schemeClr val="tx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：</a:t>
              </a:r>
              <a:endParaRPr lang="en-US" altLang="zh-CN" sz="2400" b="1" spc="50" smtClean="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>
                <a:spcBef>
                  <a:spcPts val="600"/>
                </a:spcBef>
              </a:pPr>
              <a:endParaRPr lang="en-US" altLang="zh-CN" sz="2400" spc="50">
                <a:solidFill>
                  <a:schemeClr val="tx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5181" y="3588541"/>
              <a:ext cx="433780" cy="4000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9607" y="3588541"/>
              <a:ext cx="416375" cy="385147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3216251" y="1878485"/>
            <a:ext cx="1584349" cy="2246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安全系统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048" y="1005146"/>
            <a:ext cx="10786453" cy="564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攻防对抗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To Do What!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074" name="Picture 2" descr="è··è··æ¿ä¸çè´§å¸ä¸éè¡¨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77" y="1094781"/>
            <a:ext cx="7654451" cy="4955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9326871" y="2346446"/>
            <a:ext cx="2484384" cy="76944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攻防的</a:t>
            </a:r>
            <a:r>
              <a:rPr lang="en-US" altLang="zh-CN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26871" y="4447088"/>
            <a:ext cx="2484384" cy="76944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动态的平衡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0229850" y="3451348"/>
            <a:ext cx="678426" cy="719271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57194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安全实现</a:t>
            </a:r>
            <a:endParaRPr lang="zh-CN" altLang="en-US" sz="4400" b="1" spc="-10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641" y="3182620"/>
            <a:ext cx="179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2</a:t>
            </a:r>
            <a:endParaRPr kumimoji="1" lang="en-US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入侵渗透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邀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你观察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578" y="910814"/>
            <a:ext cx="10399593" cy="583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短板效应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How To Do?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50" name="Picture 2" descr="âç­æ¿æåº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55" y="1274778"/>
            <a:ext cx="7941251" cy="4713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9206747" y="2597541"/>
            <a:ext cx="2589812" cy="58477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漏洞可修复！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2" name="云形 1"/>
          <p:cNvSpPr/>
          <p:nvPr/>
        </p:nvSpPr>
        <p:spPr>
          <a:xfrm>
            <a:off x="2121938" y="3916685"/>
            <a:ext cx="441037" cy="403581"/>
          </a:xfrm>
          <a:prstGeom prst="cloud">
            <a:avLst/>
          </a:prstGeom>
          <a:solidFill>
            <a:srgbClr val="FF0000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云形 21"/>
          <p:cNvSpPr/>
          <p:nvPr/>
        </p:nvSpPr>
        <p:spPr>
          <a:xfrm>
            <a:off x="1665141" y="4688137"/>
            <a:ext cx="382890" cy="357683"/>
          </a:xfrm>
          <a:prstGeom prst="cloud">
            <a:avLst/>
          </a:prstGeom>
          <a:solidFill>
            <a:srgbClr val="00B0F0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云形 22"/>
          <p:cNvSpPr/>
          <p:nvPr/>
        </p:nvSpPr>
        <p:spPr>
          <a:xfrm>
            <a:off x="1360665" y="3513104"/>
            <a:ext cx="441216" cy="403581"/>
          </a:xfrm>
          <a:prstGeom prst="cloud">
            <a:avLst/>
          </a:prstGeom>
          <a:solidFill>
            <a:srgbClr val="FF0000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云形 23"/>
          <p:cNvSpPr/>
          <p:nvPr/>
        </p:nvSpPr>
        <p:spPr>
          <a:xfrm>
            <a:off x="3546384" y="2693670"/>
            <a:ext cx="425116" cy="386483"/>
          </a:xfrm>
          <a:prstGeom prst="cloud">
            <a:avLst/>
          </a:prstGeom>
          <a:solidFill>
            <a:srgbClr val="FFFF0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云形 24"/>
          <p:cNvSpPr/>
          <p:nvPr/>
        </p:nvSpPr>
        <p:spPr>
          <a:xfrm>
            <a:off x="1467614" y="2368550"/>
            <a:ext cx="425116" cy="386483"/>
          </a:xfrm>
          <a:prstGeom prst="cloud">
            <a:avLst/>
          </a:prstGeom>
          <a:solidFill>
            <a:srgbClr val="FFFF0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206747" y="5022375"/>
            <a:ext cx="2589812" cy="58477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短板怎么办？</a:t>
            </a:r>
            <a:endParaRPr lang="zh-CN" altLang="en-US" sz="32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 animBg="1"/>
    </p:bld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ARTICULATE_SLIDE_THUMBNAIL_REFRESH" val="1"/>
</p:tagLst>
</file>

<file path=ppt/tags/tag4.xml><?xml version="1.0" encoding="utf-8"?>
<p:tagLst xmlns:p="http://schemas.openxmlformats.org/presentationml/2006/main">
  <p:tag name="ARTICULATE_SLIDE_THUMBNAIL_REFRESH" val="1"/>
</p:tagLst>
</file>

<file path=ppt/tags/tag5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WPS 演示</Application>
  <PresentationFormat>宽屏</PresentationFormat>
  <Paragraphs>227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Times New Roman</vt:lpstr>
      <vt:lpstr>黑体</vt:lpstr>
      <vt:lpstr>Arial Unicode MS</vt:lpstr>
      <vt:lpstr>方正舒体</vt:lpstr>
      <vt:lpstr>方正正大黑简体</vt:lpstr>
      <vt:lpstr>Arial Unicode MS</vt:lpstr>
      <vt:lpstr>Calibri Light</vt:lpstr>
      <vt:lpstr>Calibri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bingjie</cp:lastModifiedBy>
  <cp:revision>1374</cp:revision>
  <dcterms:created xsi:type="dcterms:W3CDTF">2017-04-02T11:49:00Z</dcterms:created>
  <dcterms:modified xsi:type="dcterms:W3CDTF">2021-10-28T11:37:42Z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ArticulateGUID">
    <vt:lpwstr>A5C9E950-E88E-40FD-3F3F-355E4C3F3F22</vt:lpwstr>
  </property>
  <property fmtid="{D5CDD505-2E9C-101B-9397-08002B2CF9AE}" pid="4" name="ArticulatePath">
    <vt:lpwstr>价值观行为解析标准版3.0</vt:lpwstr>
  </property>
  <property fmtid="{D5CDD505-2E9C-101B-9397-08002B2CF9AE}" pid="5" name="ICV">
    <vt:lpwstr>A81605AA5E3C4DD29B0EC7642EC68F65</vt:lpwstr>
  </property>
</Properties>
</file>